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68" r:id="rId3"/>
    <p:sldId id="267" r:id="rId4"/>
    <p:sldId id="269" r:id="rId5"/>
    <p:sldId id="257" r:id="rId6"/>
    <p:sldId id="258" r:id="rId7"/>
    <p:sldId id="264" r:id="rId8"/>
    <p:sldId id="259" r:id="rId9"/>
    <p:sldId id="266" r:id="rId10"/>
    <p:sldId id="265" r:id="rId11"/>
    <p:sldId id="261" r:id="rId12"/>
    <p:sldId id="262" r:id="rId13"/>
    <p:sldId id="263" r:id="rId14"/>
    <p:sldId id="260" r:id="rId15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CB984-F483-4AD2-AC1D-8F81EADE76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12D146CD-3932-4375-BDDF-C096A3050E2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PA" sz="1400" dirty="0" smtClean="0">
              <a:latin typeface="Arial" panose="020B0604020202020204" pitchFamily="34" charset="0"/>
              <a:cs typeface="Arial" panose="020B0604020202020204" pitchFamily="34" charset="0"/>
            </a:rPr>
            <a:t>Ley 64 de 10 de octubre de 2012: Sobre derecho de autor y derechos conexos</a:t>
          </a:r>
          <a:endParaRPr lang="es-P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E6BF8-EF48-4CA5-BE9F-A02036F1EB2D}" type="parTrans" cxnId="{31AAD2D9-36EB-4833-A7AC-DD2CC89E9CC3}">
      <dgm:prSet/>
      <dgm:spPr/>
      <dgm:t>
        <a:bodyPr/>
        <a:lstStyle/>
        <a:p>
          <a:endParaRPr lang="es-PA"/>
        </a:p>
      </dgm:t>
    </dgm:pt>
    <dgm:pt modelId="{57C22705-7E2C-4638-B2B2-7C32D1B7CD13}" type="sibTrans" cxnId="{31AAD2D9-36EB-4833-A7AC-DD2CC89E9CC3}">
      <dgm:prSet/>
      <dgm:spPr/>
      <dgm:t>
        <a:bodyPr/>
        <a:lstStyle/>
        <a:p>
          <a:endParaRPr lang="es-PA"/>
        </a:p>
      </dgm:t>
    </dgm:pt>
    <dgm:pt modelId="{B85DF39F-C82A-4C8B-82B6-5C099807094C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PA" sz="1400" dirty="0" smtClean="0">
              <a:latin typeface="Arial" panose="020B0604020202020204" pitchFamily="34" charset="0"/>
              <a:cs typeface="Arial" panose="020B0604020202020204" pitchFamily="34" charset="0"/>
            </a:rPr>
            <a:t>Protege: obras literarias, artísticas, científicas</a:t>
          </a:r>
          <a:endParaRPr lang="es-P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407D5-DA6E-4E26-8517-B117B51D4E5E}" type="parTrans" cxnId="{DB384E55-4A51-460A-86D1-209A250B831D}">
      <dgm:prSet/>
      <dgm:spPr/>
      <dgm:t>
        <a:bodyPr/>
        <a:lstStyle/>
        <a:p>
          <a:endParaRPr lang="es-PA"/>
        </a:p>
      </dgm:t>
    </dgm:pt>
    <dgm:pt modelId="{44C666DD-05AC-4584-AA7E-34110C6A9F06}" type="sibTrans" cxnId="{DB384E55-4A51-460A-86D1-209A250B831D}">
      <dgm:prSet/>
      <dgm:spPr/>
      <dgm:t>
        <a:bodyPr/>
        <a:lstStyle/>
        <a:p>
          <a:endParaRPr lang="es-PA"/>
        </a:p>
      </dgm:t>
    </dgm:pt>
    <dgm:pt modelId="{78DE800D-DD69-4C70-B232-5A7AF1197AB8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PA" sz="1400" dirty="0" smtClean="0">
              <a:latin typeface="Arial" panose="020B0604020202020204" pitchFamily="34" charset="0"/>
              <a:cs typeface="Arial" panose="020B0604020202020204" pitchFamily="34" charset="0"/>
            </a:rPr>
            <a:t>Incluye: Libros, folletos, conferencias, locuciones, obras de arquitectura, mapas, programas informáticos, entre otros</a:t>
          </a:r>
          <a:endParaRPr lang="es-P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B9396-E629-4EAC-9956-3051D3F73302}" type="parTrans" cxnId="{BC1180A7-3DCC-43F5-9077-D7F06CF4504A}">
      <dgm:prSet/>
      <dgm:spPr/>
      <dgm:t>
        <a:bodyPr/>
        <a:lstStyle/>
        <a:p>
          <a:endParaRPr lang="es-PA"/>
        </a:p>
      </dgm:t>
    </dgm:pt>
    <dgm:pt modelId="{A24B6CBB-D09B-453B-B794-276EC011E168}" type="sibTrans" cxnId="{BC1180A7-3DCC-43F5-9077-D7F06CF4504A}">
      <dgm:prSet/>
      <dgm:spPr/>
      <dgm:t>
        <a:bodyPr/>
        <a:lstStyle/>
        <a:p>
          <a:endParaRPr lang="es-PA"/>
        </a:p>
      </dgm:t>
    </dgm:pt>
    <dgm:pt modelId="{29545D88-53B2-4D8B-86F4-24CDA005C33B}">
      <dgm:prSet phldrT="[Texto]" custT="1"/>
      <dgm:spPr>
        <a:solidFill>
          <a:schemeClr val="accent4"/>
        </a:solidFill>
      </dgm:spPr>
      <dgm:t>
        <a:bodyPr/>
        <a:lstStyle/>
        <a:p>
          <a:pPr algn="ctr"/>
          <a:r>
            <a:rPr lang="es-PA" sz="1400" dirty="0" smtClean="0">
              <a:latin typeface="Arial" panose="020B0604020202020204" pitchFamily="34" charset="0"/>
              <a:cs typeface="Arial" panose="020B0604020202020204" pitchFamily="34" charset="0"/>
            </a:rPr>
            <a:t>Excluye: textos oficiales de carácter administrativo, legislativo o judicial, noticias del día</a:t>
          </a:r>
          <a:endParaRPr lang="es-P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09AA5-B177-432F-983D-159D1116FAF2}" type="parTrans" cxnId="{E12C5CD1-53B7-44C5-8B88-D011204BD7FD}">
      <dgm:prSet/>
      <dgm:spPr/>
      <dgm:t>
        <a:bodyPr/>
        <a:lstStyle/>
        <a:p>
          <a:endParaRPr lang="es-PA"/>
        </a:p>
      </dgm:t>
    </dgm:pt>
    <dgm:pt modelId="{8A433CA6-21A8-4D0D-BC65-FD4BFDF1D620}" type="sibTrans" cxnId="{E12C5CD1-53B7-44C5-8B88-D011204BD7FD}">
      <dgm:prSet/>
      <dgm:spPr/>
      <dgm:t>
        <a:bodyPr/>
        <a:lstStyle/>
        <a:p>
          <a:endParaRPr lang="es-PA"/>
        </a:p>
      </dgm:t>
    </dgm:pt>
    <dgm:pt modelId="{C520FC53-9058-4B44-AD2D-A805DC0236D0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PA" sz="1400" dirty="0" smtClean="0">
              <a:latin typeface="Arial" panose="020B0604020202020204" pitchFamily="34" charset="0"/>
              <a:cs typeface="Arial" panose="020B0604020202020204" pitchFamily="34" charset="0"/>
            </a:rPr>
            <a:t>Dirección General de Derecho de Autor-MICI</a:t>
          </a:r>
          <a:endParaRPr lang="es-P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9AA30-040C-4C1B-8803-6D388070241E}" type="parTrans" cxnId="{8F448787-39EE-483E-80F8-A3BE4089F5BE}">
      <dgm:prSet/>
      <dgm:spPr/>
      <dgm:t>
        <a:bodyPr/>
        <a:lstStyle/>
        <a:p>
          <a:endParaRPr lang="es-PA"/>
        </a:p>
      </dgm:t>
    </dgm:pt>
    <dgm:pt modelId="{B83FF55E-2319-461B-8DB3-1CB8429BC19A}" type="sibTrans" cxnId="{8F448787-39EE-483E-80F8-A3BE4089F5BE}">
      <dgm:prSet/>
      <dgm:spPr/>
      <dgm:t>
        <a:bodyPr/>
        <a:lstStyle/>
        <a:p>
          <a:endParaRPr lang="es-PA"/>
        </a:p>
      </dgm:t>
    </dgm:pt>
    <dgm:pt modelId="{8EAF967C-C2DA-453D-BC16-8A29725C1F94}" type="pres">
      <dgm:prSet presAssocID="{41DCB984-F483-4AD2-AC1D-8F81EADE76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BFBBAF5C-6D2D-4D61-8F3E-F6F4720B0499}" type="pres">
      <dgm:prSet presAssocID="{12D146CD-3932-4375-BDDF-C096A3050E2F}" presName="centerShape" presStyleLbl="node0" presStyleIdx="0" presStyleCnt="1"/>
      <dgm:spPr/>
      <dgm:t>
        <a:bodyPr/>
        <a:lstStyle/>
        <a:p>
          <a:endParaRPr lang="es-PA"/>
        </a:p>
      </dgm:t>
    </dgm:pt>
    <dgm:pt modelId="{4018D757-3EF7-4262-A503-C40BCA726405}" type="pres">
      <dgm:prSet presAssocID="{B85DF39F-C82A-4C8B-82B6-5C09980709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D667B73-2336-4B35-9E58-C4CF687B76AF}" type="pres">
      <dgm:prSet presAssocID="{B85DF39F-C82A-4C8B-82B6-5C099807094C}" presName="dummy" presStyleCnt="0"/>
      <dgm:spPr/>
    </dgm:pt>
    <dgm:pt modelId="{CF3D510D-7991-4103-B6B5-DF438E1FDB7B}" type="pres">
      <dgm:prSet presAssocID="{44C666DD-05AC-4584-AA7E-34110C6A9F06}" presName="sibTrans" presStyleLbl="sibTrans2D1" presStyleIdx="0" presStyleCnt="4"/>
      <dgm:spPr/>
      <dgm:t>
        <a:bodyPr/>
        <a:lstStyle/>
        <a:p>
          <a:endParaRPr lang="es-PA"/>
        </a:p>
      </dgm:t>
    </dgm:pt>
    <dgm:pt modelId="{B08567EA-EE37-40FA-9F76-8342927ACEAB}" type="pres">
      <dgm:prSet presAssocID="{78DE800D-DD69-4C70-B232-5A7AF1197AB8}" presName="node" presStyleLbl="node1" presStyleIdx="1" presStyleCnt="4" custScaleX="212480" custScaleY="112818" custRadScaleRad="12956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B2C3C4B-CDD0-48E8-95F1-A6B7E7BD5171}" type="pres">
      <dgm:prSet presAssocID="{78DE800D-DD69-4C70-B232-5A7AF1197AB8}" presName="dummy" presStyleCnt="0"/>
      <dgm:spPr/>
    </dgm:pt>
    <dgm:pt modelId="{55BF7D6D-C7D7-4F71-A01C-82AF80BBE400}" type="pres">
      <dgm:prSet presAssocID="{A24B6CBB-D09B-453B-B794-276EC011E168}" presName="sibTrans" presStyleLbl="sibTrans2D1" presStyleIdx="1" presStyleCnt="4"/>
      <dgm:spPr/>
      <dgm:t>
        <a:bodyPr/>
        <a:lstStyle/>
        <a:p>
          <a:endParaRPr lang="es-PA"/>
        </a:p>
      </dgm:t>
    </dgm:pt>
    <dgm:pt modelId="{570BE75E-2F33-4EE5-A3B4-7B7ECE08CA71}" type="pres">
      <dgm:prSet presAssocID="{29545D88-53B2-4D8B-86F4-24CDA005C33B}" presName="node" presStyleLbl="node1" presStyleIdx="2" presStyleCnt="4" custScaleX="16084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A275A77-9686-4126-B3AD-7E32705D7D5C}" type="pres">
      <dgm:prSet presAssocID="{29545D88-53B2-4D8B-86F4-24CDA005C33B}" presName="dummy" presStyleCnt="0"/>
      <dgm:spPr/>
    </dgm:pt>
    <dgm:pt modelId="{7FAC2E27-AE6F-4242-9B82-5D07532ADA2E}" type="pres">
      <dgm:prSet presAssocID="{8A433CA6-21A8-4D0D-BC65-FD4BFDF1D620}" presName="sibTrans" presStyleLbl="sibTrans2D1" presStyleIdx="2" presStyleCnt="4"/>
      <dgm:spPr/>
      <dgm:t>
        <a:bodyPr/>
        <a:lstStyle/>
        <a:p>
          <a:endParaRPr lang="es-PA"/>
        </a:p>
      </dgm:t>
    </dgm:pt>
    <dgm:pt modelId="{1350D9EF-FE5E-4F26-B21F-38EBAB0E23AE}" type="pres">
      <dgm:prSet presAssocID="{C520FC53-9058-4B44-AD2D-A805DC0236D0}" presName="node" presStyleLbl="node1" presStyleIdx="3" presStyleCnt="4" custScaleX="14635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36B1B63-715A-42C0-A860-C79118075A27}" type="pres">
      <dgm:prSet presAssocID="{C520FC53-9058-4B44-AD2D-A805DC0236D0}" presName="dummy" presStyleCnt="0"/>
      <dgm:spPr/>
    </dgm:pt>
    <dgm:pt modelId="{1EA8EB81-C646-4B7B-8455-A39A1855B272}" type="pres">
      <dgm:prSet presAssocID="{B83FF55E-2319-461B-8DB3-1CB8429BC19A}" presName="sibTrans" presStyleLbl="sibTrans2D1" presStyleIdx="3" presStyleCnt="4"/>
      <dgm:spPr/>
      <dgm:t>
        <a:bodyPr/>
        <a:lstStyle/>
        <a:p>
          <a:endParaRPr lang="es-PA"/>
        </a:p>
      </dgm:t>
    </dgm:pt>
  </dgm:ptLst>
  <dgm:cxnLst>
    <dgm:cxn modelId="{DAF7C041-8C1F-4203-9120-1105C4BE1082}" type="presOf" srcId="{8A433CA6-21A8-4D0D-BC65-FD4BFDF1D620}" destId="{7FAC2E27-AE6F-4242-9B82-5D07532ADA2E}" srcOrd="0" destOrd="0" presId="urn:microsoft.com/office/officeart/2005/8/layout/radial6"/>
    <dgm:cxn modelId="{9C2D246E-0F13-4EE3-B388-265DB0F50E75}" type="presOf" srcId="{B85DF39F-C82A-4C8B-82B6-5C099807094C}" destId="{4018D757-3EF7-4262-A503-C40BCA726405}" srcOrd="0" destOrd="0" presId="urn:microsoft.com/office/officeart/2005/8/layout/radial6"/>
    <dgm:cxn modelId="{365F9638-4E49-486F-A3C4-721A5733A23D}" type="presOf" srcId="{29545D88-53B2-4D8B-86F4-24CDA005C33B}" destId="{570BE75E-2F33-4EE5-A3B4-7B7ECE08CA71}" srcOrd="0" destOrd="0" presId="urn:microsoft.com/office/officeart/2005/8/layout/radial6"/>
    <dgm:cxn modelId="{C8D7CB50-E5F3-4D0D-A1DC-844675D3CC02}" type="presOf" srcId="{41DCB984-F483-4AD2-AC1D-8F81EADE7620}" destId="{8EAF967C-C2DA-453D-BC16-8A29725C1F94}" srcOrd="0" destOrd="0" presId="urn:microsoft.com/office/officeart/2005/8/layout/radial6"/>
    <dgm:cxn modelId="{6E26A7FF-2A75-4EFA-836B-9C5286F9E37D}" type="presOf" srcId="{B83FF55E-2319-461B-8DB3-1CB8429BC19A}" destId="{1EA8EB81-C646-4B7B-8455-A39A1855B272}" srcOrd="0" destOrd="0" presId="urn:microsoft.com/office/officeart/2005/8/layout/radial6"/>
    <dgm:cxn modelId="{5613B1F7-B8FF-4A51-8B23-6B75CA28099E}" type="presOf" srcId="{44C666DD-05AC-4584-AA7E-34110C6A9F06}" destId="{CF3D510D-7991-4103-B6B5-DF438E1FDB7B}" srcOrd="0" destOrd="0" presId="urn:microsoft.com/office/officeart/2005/8/layout/radial6"/>
    <dgm:cxn modelId="{C9A7A77E-94B1-4128-8F14-3D5108F14050}" type="presOf" srcId="{12D146CD-3932-4375-BDDF-C096A3050E2F}" destId="{BFBBAF5C-6D2D-4D61-8F3E-F6F4720B0499}" srcOrd="0" destOrd="0" presId="urn:microsoft.com/office/officeart/2005/8/layout/radial6"/>
    <dgm:cxn modelId="{BC1180A7-3DCC-43F5-9077-D7F06CF4504A}" srcId="{12D146CD-3932-4375-BDDF-C096A3050E2F}" destId="{78DE800D-DD69-4C70-B232-5A7AF1197AB8}" srcOrd="1" destOrd="0" parTransId="{6D0B9396-E629-4EAC-9956-3051D3F73302}" sibTransId="{A24B6CBB-D09B-453B-B794-276EC011E168}"/>
    <dgm:cxn modelId="{4A3BE618-863F-4506-8420-F5C1026B1BC6}" type="presOf" srcId="{A24B6CBB-D09B-453B-B794-276EC011E168}" destId="{55BF7D6D-C7D7-4F71-A01C-82AF80BBE400}" srcOrd="0" destOrd="0" presId="urn:microsoft.com/office/officeart/2005/8/layout/radial6"/>
    <dgm:cxn modelId="{8F448787-39EE-483E-80F8-A3BE4089F5BE}" srcId="{12D146CD-3932-4375-BDDF-C096A3050E2F}" destId="{C520FC53-9058-4B44-AD2D-A805DC0236D0}" srcOrd="3" destOrd="0" parTransId="{7319AA30-040C-4C1B-8803-6D388070241E}" sibTransId="{B83FF55E-2319-461B-8DB3-1CB8429BC19A}"/>
    <dgm:cxn modelId="{2EACE0F4-1EAE-4D7F-81A9-69837AD7E7D8}" type="presOf" srcId="{C520FC53-9058-4B44-AD2D-A805DC0236D0}" destId="{1350D9EF-FE5E-4F26-B21F-38EBAB0E23AE}" srcOrd="0" destOrd="0" presId="urn:microsoft.com/office/officeart/2005/8/layout/radial6"/>
    <dgm:cxn modelId="{4C88F79F-9B8A-437D-9637-04BCBEF7BE29}" type="presOf" srcId="{78DE800D-DD69-4C70-B232-5A7AF1197AB8}" destId="{B08567EA-EE37-40FA-9F76-8342927ACEAB}" srcOrd="0" destOrd="0" presId="urn:microsoft.com/office/officeart/2005/8/layout/radial6"/>
    <dgm:cxn modelId="{E12C5CD1-53B7-44C5-8B88-D011204BD7FD}" srcId="{12D146CD-3932-4375-BDDF-C096A3050E2F}" destId="{29545D88-53B2-4D8B-86F4-24CDA005C33B}" srcOrd="2" destOrd="0" parTransId="{41609AA5-B177-432F-983D-159D1116FAF2}" sibTransId="{8A433CA6-21A8-4D0D-BC65-FD4BFDF1D620}"/>
    <dgm:cxn modelId="{DB384E55-4A51-460A-86D1-209A250B831D}" srcId="{12D146CD-3932-4375-BDDF-C096A3050E2F}" destId="{B85DF39F-C82A-4C8B-82B6-5C099807094C}" srcOrd="0" destOrd="0" parTransId="{C78407D5-DA6E-4E26-8517-B117B51D4E5E}" sibTransId="{44C666DD-05AC-4584-AA7E-34110C6A9F06}"/>
    <dgm:cxn modelId="{31AAD2D9-36EB-4833-A7AC-DD2CC89E9CC3}" srcId="{41DCB984-F483-4AD2-AC1D-8F81EADE7620}" destId="{12D146CD-3932-4375-BDDF-C096A3050E2F}" srcOrd="0" destOrd="0" parTransId="{CAAE6BF8-EF48-4CA5-BE9F-A02036F1EB2D}" sibTransId="{57C22705-7E2C-4638-B2B2-7C32D1B7CD13}"/>
    <dgm:cxn modelId="{99CD70AA-18C7-46C9-A418-E8690B7CAD92}" type="presParOf" srcId="{8EAF967C-C2DA-453D-BC16-8A29725C1F94}" destId="{BFBBAF5C-6D2D-4D61-8F3E-F6F4720B0499}" srcOrd="0" destOrd="0" presId="urn:microsoft.com/office/officeart/2005/8/layout/radial6"/>
    <dgm:cxn modelId="{07C7D72D-3823-4E87-A376-58671A2168FE}" type="presParOf" srcId="{8EAF967C-C2DA-453D-BC16-8A29725C1F94}" destId="{4018D757-3EF7-4262-A503-C40BCA726405}" srcOrd="1" destOrd="0" presId="urn:microsoft.com/office/officeart/2005/8/layout/radial6"/>
    <dgm:cxn modelId="{167C64E6-9514-45C4-95DA-7A5223C3DB56}" type="presParOf" srcId="{8EAF967C-C2DA-453D-BC16-8A29725C1F94}" destId="{8D667B73-2336-4B35-9E58-C4CF687B76AF}" srcOrd="2" destOrd="0" presId="urn:microsoft.com/office/officeart/2005/8/layout/radial6"/>
    <dgm:cxn modelId="{250B0326-85DC-4EF8-917F-1042C01EA81F}" type="presParOf" srcId="{8EAF967C-C2DA-453D-BC16-8A29725C1F94}" destId="{CF3D510D-7991-4103-B6B5-DF438E1FDB7B}" srcOrd="3" destOrd="0" presId="urn:microsoft.com/office/officeart/2005/8/layout/radial6"/>
    <dgm:cxn modelId="{A22A9AF6-283D-487C-84A9-69DC7182DC01}" type="presParOf" srcId="{8EAF967C-C2DA-453D-BC16-8A29725C1F94}" destId="{B08567EA-EE37-40FA-9F76-8342927ACEAB}" srcOrd="4" destOrd="0" presId="urn:microsoft.com/office/officeart/2005/8/layout/radial6"/>
    <dgm:cxn modelId="{EBC693A5-9D1D-4C39-B8D6-7F9007C23DB5}" type="presParOf" srcId="{8EAF967C-C2DA-453D-BC16-8A29725C1F94}" destId="{FB2C3C4B-CDD0-48E8-95F1-A6B7E7BD5171}" srcOrd="5" destOrd="0" presId="urn:microsoft.com/office/officeart/2005/8/layout/radial6"/>
    <dgm:cxn modelId="{0B569211-2CE6-4C51-B92A-8C776DE8F360}" type="presParOf" srcId="{8EAF967C-C2DA-453D-BC16-8A29725C1F94}" destId="{55BF7D6D-C7D7-4F71-A01C-82AF80BBE400}" srcOrd="6" destOrd="0" presId="urn:microsoft.com/office/officeart/2005/8/layout/radial6"/>
    <dgm:cxn modelId="{184CA36D-5E9A-4C5A-80B7-4C0B867B898B}" type="presParOf" srcId="{8EAF967C-C2DA-453D-BC16-8A29725C1F94}" destId="{570BE75E-2F33-4EE5-A3B4-7B7ECE08CA71}" srcOrd="7" destOrd="0" presId="urn:microsoft.com/office/officeart/2005/8/layout/radial6"/>
    <dgm:cxn modelId="{29B02304-4CC1-4CE2-B122-1707A7E504A7}" type="presParOf" srcId="{8EAF967C-C2DA-453D-BC16-8A29725C1F94}" destId="{9A275A77-9686-4126-B3AD-7E32705D7D5C}" srcOrd="8" destOrd="0" presId="urn:microsoft.com/office/officeart/2005/8/layout/radial6"/>
    <dgm:cxn modelId="{0BEFCFE0-F773-4DBC-9211-647E37C7A4E3}" type="presParOf" srcId="{8EAF967C-C2DA-453D-BC16-8A29725C1F94}" destId="{7FAC2E27-AE6F-4242-9B82-5D07532ADA2E}" srcOrd="9" destOrd="0" presId="urn:microsoft.com/office/officeart/2005/8/layout/radial6"/>
    <dgm:cxn modelId="{E4044DF8-ABF0-49F7-BDCE-7BDE08FA18B9}" type="presParOf" srcId="{8EAF967C-C2DA-453D-BC16-8A29725C1F94}" destId="{1350D9EF-FE5E-4F26-B21F-38EBAB0E23AE}" srcOrd="10" destOrd="0" presId="urn:microsoft.com/office/officeart/2005/8/layout/radial6"/>
    <dgm:cxn modelId="{45E7F7F3-57C6-4D47-882C-CE58A2CCE393}" type="presParOf" srcId="{8EAF967C-C2DA-453D-BC16-8A29725C1F94}" destId="{436B1B63-715A-42C0-A860-C79118075A27}" srcOrd="11" destOrd="0" presId="urn:microsoft.com/office/officeart/2005/8/layout/radial6"/>
    <dgm:cxn modelId="{B98B931C-912D-4FFC-83F6-2C87CBC9EA48}" type="presParOf" srcId="{8EAF967C-C2DA-453D-BC16-8A29725C1F94}" destId="{1EA8EB81-C646-4B7B-8455-A39A1855B27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8EB81-C646-4B7B-8455-A39A1855B272}">
      <dsp:nvSpPr>
        <dsp:cNvPr id="0" name=""/>
        <dsp:cNvSpPr/>
      </dsp:nvSpPr>
      <dsp:spPr>
        <a:xfrm>
          <a:off x="2453651" y="660870"/>
          <a:ext cx="4414257" cy="441425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C2E27-AE6F-4242-9B82-5D07532ADA2E}">
      <dsp:nvSpPr>
        <dsp:cNvPr id="0" name=""/>
        <dsp:cNvSpPr/>
      </dsp:nvSpPr>
      <dsp:spPr>
        <a:xfrm>
          <a:off x="2453651" y="660870"/>
          <a:ext cx="4414257" cy="441425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F7D6D-C7D7-4F71-A01C-82AF80BBE400}">
      <dsp:nvSpPr>
        <dsp:cNvPr id="0" name=""/>
        <dsp:cNvSpPr/>
      </dsp:nvSpPr>
      <dsp:spPr>
        <a:xfrm>
          <a:off x="3093148" y="757898"/>
          <a:ext cx="4414257" cy="4414257"/>
        </a:xfrm>
        <a:prstGeom prst="blockArc">
          <a:avLst>
            <a:gd name="adj1" fmla="val 21445230"/>
            <a:gd name="adj2" fmla="val 643529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D510D-7991-4103-B6B5-DF438E1FDB7B}">
      <dsp:nvSpPr>
        <dsp:cNvPr id="0" name=""/>
        <dsp:cNvSpPr/>
      </dsp:nvSpPr>
      <dsp:spPr>
        <a:xfrm>
          <a:off x="3093148" y="563842"/>
          <a:ext cx="4414257" cy="4414257"/>
        </a:xfrm>
        <a:prstGeom prst="blockArc">
          <a:avLst>
            <a:gd name="adj1" fmla="val 15164706"/>
            <a:gd name="adj2" fmla="val 15477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BAF5C-6D2D-4D61-8F3E-F6F4720B0499}">
      <dsp:nvSpPr>
        <dsp:cNvPr id="0" name=""/>
        <dsp:cNvSpPr/>
      </dsp:nvSpPr>
      <dsp:spPr>
        <a:xfrm>
          <a:off x="3644782" y="1852001"/>
          <a:ext cx="2031995" cy="2031995"/>
        </a:xfrm>
        <a:prstGeom prst="ellipse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Ley 64 de 10 de octubre de 2012: Sobre derecho de autor y derechos conexos</a:t>
          </a:r>
          <a:endParaRPr lang="es-P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2361" y="2149580"/>
        <a:ext cx="1436837" cy="1436837"/>
      </dsp:txXfrm>
    </dsp:sp>
    <dsp:sp modelId="{4018D757-3EF7-4262-A503-C40BCA726405}">
      <dsp:nvSpPr>
        <dsp:cNvPr id="0" name=""/>
        <dsp:cNvSpPr/>
      </dsp:nvSpPr>
      <dsp:spPr>
        <a:xfrm>
          <a:off x="3949581" y="878"/>
          <a:ext cx="1422396" cy="1422396"/>
        </a:xfrm>
        <a:prstGeom prst="ellipse">
          <a:avLst/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Protege: obras literarias, artísticas, científicas</a:t>
          </a:r>
          <a:endParaRPr lang="es-P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7886" y="209183"/>
        <a:ext cx="1005786" cy="1005786"/>
      </dsp:txXfrm>
    </dsp:sp>
    <dsp:sp modelId="{B08567EA-EE37-40FA-9F76-8342927ACEAB}">
      <dsp:nvSpPr>
        <dsp:cNvPr id="0" name=""/>
        <dsp:cNvSpPr/>
      </dsp:nvSpPr>
      <dsp:spPr>
        <a:xfrm>
          <a:off x="5942860" y="2065639"/>
          <a:ext cx="3022308" cy="1604719"/>
        </a:xfrm>
        <a:prstGeom prst="ellipse">
          <a:avLst/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Incluye: Libros, folletos, conferencias, locuciones, obras de arquitectura, mapas, programas informáticos, entre otros</a:t>
          </a:r>
          <a:endParaRPr lang="es-P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5467" y="2300645"/>
        <a:ext cx="2137094" cy="1134707"/>
      </dsp:txXfrm>
    </dsp:sp>
    <dsp:sp modelId="{570BE75E-2F33-4EE5-A3B4-7B7ECE08CA71}">
      <dsp:nvSpPr>
        <dsp:cNvPr id="0" name=""/>
        <dsp:cNvSpPr/>
      </dsp:nvSpPr>
      <dsp:spPr>
        <a:xfrm>
          <a:off x="3516824" y="4312723"/>
          <a:ext cx="2287910" cy="1422396"/>
        </a:xfrm>
        <a:prstGeom prst="ellipse">
          <a:avLst/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Excluye: textos oficiales de carácter administrativo, legislativo o judicial, noticias del día</a:t>
          </a:r>
          <a:endParaRPr lang="es-P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1881" y="4521028"/>
        <a:ext cx="1617796" cy="1005786"/>
      </dsp:txXfrm>
    </dsp:sp>
    <dsp:sp modelId="{1350D9EF-FE5E-4F26-B21F-38EBAB0E23AE}">
      <dsp:nvSpPr>
        <dsp:cNvPr id="0" name=""/>
        <dsp:cNvSpPr/>
      </dsp:nvSpPr>
      <dsp:spPr>
        <a:xfrm>
          <a:off x="1463969" y="2156800"/>
          <a:ext cx="2081776" cy="1422396"/>
        </a:xfrm>
        <a:prstGeom prst="ellipse">
          <a:avLst/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Dirección General de Derecho de Autor-MICI</a:t>
          </a:r>
          <a:endParaRPr lang="es-P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8838" y="2365105"/>
        <a:ext cx="1472038" cy="100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F739-6919-4439-8FD8-6051A34ABDBC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44D7F-11DA-4E49-8AF2-847EEAFB80E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920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 a partir del siglo XVII cuando comenzó a ser utilizado genéricamente el término plagio para referirse a aquel que secuestraba o robaba las ideas literarias de otros. Aunque cabe destacar que en el siglo I d.C. el poeta </a:t>
            </a:r>
            <a:r>
              <a:rPr lang="es-ES" b="1" dirty="0" smtClean="0"/>
              <a:t>Marcus </a:t>
            </a:r>
            <a:r>
              <a:rPr lang="es-ES" b="1" dirty="0" err="1" smtClean="0"/>
              <a:t>Valerius</a:t>
            </a:r>
            <a:r>
              <a:rPr lang="es-ES" b="1" dirty="0" smtClean="0"/>
              <a:t> </a:t>
            </a:r>
            <a:r>
              <a:rPr lang="es-ES" b="1" dirty="0" err="1" smtClean="0"/>
              <a:t>Martialis</a:t>
            </a:r>
            <a:r>
              <a:rPr lang="es-ES" dirty="0" smtClean="0"/>
              <a:t> (nacido en </a:t>
            </a:r>
            <a:r>
              <a:rPr lang="es-ES" dirty="0" err="1" smtClean="0"/>
              <a:t>Bílbilis</a:t>
            </a:r>
            <a:r>
              <a:rPr lang="es-ES" dirty="0" smtClean="0"/>
              <a:t>, lo que hoy en día es la población de Calatayud) se quejó amargamente que otro poeta coetáneo suyo le había ‘secuestrado’ (</a:t>
            </a:r>
            <a:r>
              <a:rPr lang="es-ES" b="1" i="1" dirty="0" err="1" smtClean="0"/>
              <a:t>plagiāre</a:t>
            </a:r>
            <a:r>
              <a:rPr lang="es-ES" dirty="0" smtClean="0"/>
              <a:t>) algunos de sus versos.</a:t>
            </a: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44D7F-11DA-4E49-8AF2-847EEAFB80E0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4501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757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8767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81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9672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30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2291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8055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161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03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9454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1440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4600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0456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3033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601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477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E2D7-2563-49EB-BB56-B1739298FAE1}" type="datetimeFigureOut">
              <a:rPr lang="es-PA" smtClean="0"/>
              <a:t>06/18/2019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C73F5D-35B9-4E1C-80BD-3C441879BD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794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le.rae.es/?id=TIZy4X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mol.com/noticias/Nacional/2018/01/17/891531/Copypaste-en-la-educacion-superior-Conoce-las-plataformas-para-detectar-plagios-en-trabajos-universitario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veja.abril.com.br/educacao/pesquisa-87-dos-alunos-chegam-a-universidade-sem-saber-o-que-e-plagi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fe.com/efe/espana/portada/las-principales-universidades-usan-tecnologia-y-el-codigo-de-honor-contra-plagio/10010-3750645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www.gazetadopovo.com.br/educacao/mesmo-sendo-crime-casos-de-plagios-ainda-fazem-parte-do-mundo-academico-7752lsha4o2tqbg8271ct0b0p/" TargetMode="External"/><Relationship Id="rId9" Type="http://schemas.openxmlformats.org/officeDocument/2006/relationships/hyperlink" Target="http://www.economiaynegocios.cl/noticias/noticias.asp?id=45208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5805" y="1881118"/>
            <a:ext cx="9144000" cy="450995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s-P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Plagio</a:t>
            </a:r>
            <a:r>
              <a:rPr lang="es-PA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sus repercusiones en la Academia</a:t>
            </a:r>
          </a:p>
          <a:p>
            <a:pPr algn="ctr"/>
            <a:r>
              <a:rPr lang="es-P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Foro: Importancia de los Comités de Bioética y Buenas Prácticas Clínicas</a:t>
            </a:r>
          </a:p>
          <a:p>
            <a:pPr algn="ctr"/>
            <a:endParaRPr lang="es-PA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A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A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Heriberto Franco A.</a:t>
            </a:r>
          </a:p>
          <a:p>
            <a:pPr algn="ctr"/>
            <a:r>
              <a:rPr lang="es-P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Investigador-Vicerrectoría de Investigación y Posgrado</a:t>
            </a:r>
          </a:p>
          <a:p>
            <a:pPr algn="ctr"/>
            <a:endParaRPr lang="es-PA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A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A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David, 18 de junio de 2019</a:t>
            </a:r>
          </a:p>
          <a:p>
            <a:pPr algn="ctr"/>
            <a:endParaRPr lang="es-PA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8343" y="80532"/>
            <a:ext cx="10933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UNIVERSIDAD AUTÓNOMA DE CHIRIQUÍ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VICERRECTORÍA DE INVESTIGACIÓN Y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POSGRADO</a:t>
            </a: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 DE BIOÉTICA DE LA INVESTIGACIÓN</a:t>
            </a:r>
            <a:endParaRPr lang="es-PA" sz="2800" b="1" dirty="0"/>
          </a:p>
        </p:txBody>
      </p:sp>
    </p:spTree>
    <p:extLst>
      <p:ext uri="{BB962C8B-B14F-4D97-AF65-F5344CB8AC3E}">
        <p14:creationId xmlns:p14="http://schemas.microsoft.com/office/powerpoint/2010/main" val="29178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71597" y="271604"/>
            <a:ext cx="735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LEGISLACIÓN-DERECHO DE AUTOR, PANAMÁ</a:t>
            </a:r>
            <a:endParaRPr lang="es-P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7739708"/>
              </p:ext>
            </p:extLst>
          </p:nvPr>
        </p:nvGraphicFramePr>
        <p:xfrm>
          <a:off x="1343936" y="810200"/>
          <a:ext cx="9791826" cy="573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8" y="1351324"/>
            <a:ext cx="10900125" cy="35998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7735" y="244444"/>
            <a:ext cx="10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SE PUEDE EVITAR EL PLAGIO?</a:t>
            </a:r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498042" y="6165410"/>
            <a:ext cx="10999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 smtClean="0"/>
              <a:t>Fuente: http</a:t>
            </a:r>
            <a:r>
              <a:rPr lang="es-PA" sz="1600" dirty="0"/>
              <a:t>://www.uchile.cl/portal/informacion-y-bibliotecas/ayudas-y-tutoriales/114403/que-es-plagio-como-evitarlo</a:t>
            </a:r>
          </a:p>
        </p:txBody>
      </p:sp>
    </p:spTree>
    <p:extLst>
      <p:ext uri="{BB962C8B-B14F-4D97-AF65-F5344CB8AC3E}">
        <p14:creationId xmlns:p14="http://schemas.microsoft.com/office/powerpoint/2010/main" val="30080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16" y="661052"/>
            <a:ext cx="7530785" cy="57816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226337" y="36154"/>
            <a:ext cx="119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 PARA DETECTAR EL PLAGIO</a:t>
            </a:r>
            <a:endParaRPr lang="es-P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14400" y="6442751"/>
            <a:ext cx="1139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http</a:t>
            </a:r>
            <a:r>
              <a:rPr lang="es-PA" sz="1200" dirty="0">
                <a:latin typeface="Arial" panose="020B0604020202020204" pitchFamily="34" charset="0"/>
                <a:cs typeface="Arial" panose="020B0604020202020204" pitchFamily="34" charset="0"/>
              </a:rPr>
              <a:t>://www.uchile.cl/portal/informacion-y-bibliotecas/ayudas-y-tutoriales/114403/que-es-plagio-como-evitarlo  </a:t>
            </a:r>
          </a:p>
        </p:txBody>
      </p:sp>
    </p:spTree>
    <p:extLst>
      <p:ext uri="{BB962C8B-B14F-4D97-AF65-F5344CB8AC3E}">
        <p14:creationId xmlns:p14="http://schemas.microsoft.com/office/powerpoint/2010/main" val="38816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5" y="1246485"/>
            <a:ext cx="11011436" cy="45596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6582" y="193315"/>
            <a:ext cx="10076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TECNOLOGÍA PARA DETECTAR EL PLAGIO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3687" y="6189254"/>
            <a:ext cx="1139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http</a:t>
            </a:r>
            <a:r>
              <a:rPr lang="es-PA" sz="1200" dirty="0">
                <a:latin typeface="Arial" panose="020B0604020202020204" pitchFamily="34" charset="0"/>
                <a:cs typeface="Arial" panose="020B0604020202020204" pitchFamily="34" charset="0"/>
              </a:rPr>
              <a:t>://www.uchile.cl/portal/informacion-y-bibliotecas/ayudas-y-tutoriales/114403/que-es-plagio-como-evitarlo  </a:t>
            </a:r>
          </a:p>
        </p:txBody>
      </p:sp>
    </p:spTree>
    <p:extLst>
      <p:ext uri="{BB962C8B-B14F-4D97-AF65-F5344CB8AC3E}">
        <p14:creationId xmlns:p14="http://schemas.microsoft.com/office/powerpoint/2010/main" val="2400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67" y="1344148"/>
            <a:ext cx="8417227" cy="33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6177" y="221380"/>
            <a:ext cx="788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 </a:t>
            </a:r>
            <a:endParaRPr lang="es-P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67815" y="1694046"/>
            <a:ext cx="88456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Plagio: concepto.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plagio y la política.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plagio en la vida universitaria.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legislación panameña sobre el plagio.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P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Tecnologías para detectar el plagio.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02" y="700391"/>
            <a:ext cx="6203443" cy="49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53" y="819517"/>
            <a:ext cx="5447699" cy="51872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21692" y="1810664"/>
            <a:ext cx="378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Claudio Ptolomeo (teoría geocéntrica, Almagesto).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Catálogos de </a:t>
            </a:r>
            <a:r>
              <a:rPr lang="es-P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Hiparco</a:t>
            </a: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calculó con  exactitud  cada equinoccio, eclipses y distancia de las estrellas a la Luna.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es-P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Simon</a:t>
            </a: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Laplace y Jean </a:t>
            </a:r>
            <a:r>
              <a:rPr lang="es-P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Baptiste</a:t>
            </a: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Chevalier</a:t>
            </a: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Delambre</a:t>
            </a: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Russell Newton (década de 1970): El crimen de Claudio Ptolomeo: “el más prestigioso fraude de la Ciencia).</a:t>
            </a:r>
            <a:endParaRPr lang="es-P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66565" y="6409156"/>
            <a:ext cx="10326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es-PA" sz="1400" dirty="0">
                <a:latin typeface="Arial" panose="020B0604020202020204" pitchFamily="34" charset="0"/>
                <a:cs typeface="Arial" panose="020B0604020202020204" pitchFamily="34" charset="0"/>
              </a:rPr>
              <a:t>://www.milenio.com/cultura/el-primer-plagio-en-la-historia-de-la-humanidad </a:t>
            </a:r>
          </a:p>
        </p:txBody>
      </p:sp>
    </p:spTree>
    <p:extLst>
      <p:ext uri="{BB962C8B-B14F-4D97-AF65-F5344CB8AC3E}">
        <p14:creationId xmlns:p14="http://schemas.microsoft.com/office/powerpoint/2010/main" val="11459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803" y="72429"/>
            <a:ext cx="1147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plagio y la política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7364" y="718760"/>
            <a:ext cx="1035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Enrique Peña Nieto (Expresidente de México; 2012-2018): Aristegui Noticias detectó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coincidencia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otros textos que no estaban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citados en la tesis de licenciatura </a:t>
            </a:r>
            <a:r>
              <a:rPr lang="es-ES" sz="2000" i="1" dirty="0" smtClean="0"/>
              <a:t>El presidencialismo mexicano y Álvaro Obregón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197 párrafos plagiados/682  (Derecho, Universidad Panamericana).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9" y="2245095"/>
            <a:ext cx="3188689" cy="17927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00" y="1956272"/>
            <a:ext cx="3258589" cy="45666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37433" y="6522940"/>
            <a:ext cx="1191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A" sz="1200" dirty="0">
                <a:latin typeface="Arial" panose="020B0604020202020204" pitchFamily="34" charset="0"/>
                <a:cs typeface="Arial" panose="020B0604020202020204" pitchFamily="34" charset="0"/>
              </a:rPr>
              <a:t>: https://vanguardia.com.mx/articulo/dimite-ministra-de-salud-en-espana-por-plagiar-tesis-en-mexico-pena-nieto-hizo-lo-mismo-y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74" y="1960263"/>
            <a:ext cx="41592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64873" y="6306084"/>
            <a:ext cx="107039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https</a:t>
            </a:r>
            <a:r>
              <a:rPr lang="es-PA" sz="1100" dirty="0">
                <a:latin typeface="Arial" panose="020B0604020202020204" pitchFamily="34" charset="0"/>
                <a:cs typeface="Arial" panose="020B0604020202020204" pitchFamily="34" charset="0"/>
              </a:rPr>
              <a:t>://www.abc.es/espana/abci-cuando-plagio-implica-dimision-201809130551_noticia.html#vca=mod-sugeridos-p2&amp;vmc=relacionados&amp;vso=cuando-el-plagio-implica-dimision&amp;vli=noticia.top.espana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4511" y="226337"/>
            <a:ext cx="1088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DIMISIÓN POR PLAGIO</a:t>
            </a:r>
            <a:endParaRPr lang="es-P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1" y="1293091"/>
            <a:ext cx="5029577" cy="20297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81" y="774959"/>
            <a:ext cx="5569378" cy="2474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1" y="3671202"/>
            <a:ext cx="5244974" cy="23539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19" y="3476076"/>
            <a:ext cx="5733940" cy="18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90" y="1494762"/>
            <a:ext cx="10702574" cy="21435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0800000" flipV="1">
            <a:off x="364223" y="6140030"/>
            <a:ext cx="1129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PA" sz="1200" dirty="0">
                <a:latin typeface="Arial" panose="020B0604020202020204" pitchFamily="34" charset="0"/>
                <a:cs typeface="Arial" panose="020B0604020202020204" pitchFamily="34" charset="0"/>
              </a:rPr>
              <a:t>: https://www.emol.com/noticias/Nacional/2018/01/17/891531/Copypaste-en-la-educacion-superior-Conoce-las-plataformas-para-detectar-plagios-en-trabajos-universitarios.html</a:t>
            </a:r>
          </a:p>
        </p:txBody>
      </p:sp>
    </p:spTree>
    <p:extLst>
      <p:ext uri="{BB962C8B-B14F-4D97-AF65-F5344CB8AC3E}">
        <p14:creationId xmlns:p14="http://schemas.microsoft.com/office/powerpoint/2010/main" val="25383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712" y="316871"/>
            <a:ext cx="107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PLAGIO Y VIDA ESTUDIANTIL</a:t>
            </a:r>
            <a:endParaRPr lang="es-P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2" y="1214433"/>
            <a:ext cx="5048958" cy="1710651"/>
          </a:xfrm>
          <a:prstGeom prst="rect">
            <a:avLst/>
          </a:prstGeom>
        </p:spPr>
      </p:pic>
      <p:pic>
        <p:nvPicPr>
          <p:cNvPr id="4" name="Imagen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3" y="3043803"/>
            <a:ext cx="4937017" cy="2303022"/>
          </a:xfrm>
          <a:prstGeom prst="rect">
            <a:avLst/>
          </a:prstGeom>
        </p:spPr>
      </p:pic>
      <p:pic>
        <p:nvPicPr>
          <p:cNvPr id="5" name="Imagen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44" y="1207447"/>
            <a:ext cx="5853336" cy="862312"/>
          </a:xfrm>
          <a:prstGeom prst="rect">
            <a:avLst/>
          </a:prstGeom>
        </p:spPr>
      </p:pic>
      <p:pic>
        <p:nvPicPr>
          <p:cNvPr id="6" name="Imagen 5">
            <a:hlinkClick r:id="rId6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09" y="5640309"/>
            <a:ext cx="10549956" cy="930313"/>
          </a:xfrm>
          <a:prstGeom prst="rect">
            <a:avLst/>
          </a:prstGeom>
        </p:spPr>
      </p:pic>
      <p:pic>
        <p:nvPicPr>
          <p:cNvPr id="10" name="Imagen 9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01" y="2607047"/>
            <a:ext cx="6027512" cy="24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81327" y="1311002"/>
            <a:ext cx="104475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Escasas habilidades académicas para elaborar trabajos.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os factores asociados al proceso de enseñanza-aprendizaje.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personales y, finalmente, las presiones externas.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empobrecimiento de la relación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profesorado-alumnado, a causa principalmente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 masificación de las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aulas.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escasas habilidades documentales por parte del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alumnado universitario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tanto de localización como de gestión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citación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de recursos.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rabajos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 el profesorado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prescribe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misma manera durante muchos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cursos.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evaluación de los trabajos del alumnado de forma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superficial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poco razonada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La idea equivocada: “lo que está en la red es de todo el mundo”.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73157" y="214009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CAUSAS DEL PLAGIO  EN LOS TRABAJOS DE LOS ESTUDIANTES UNIVERSITARIOS</a:t>
            </a:r>
            <a:endParaRPr lang="es-P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10800000" flipV="1">
            <a:off x="1566151" y="6316757"/>
            <a:ext cx="1026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Sureda, J., Comas, R., </a:t>
            </a:r>
            <a:r>
              <a:rPr lang="es-P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Morey</a:t>
            </a:r>
            <a:r>
              <a:rPr lang="es-P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M. 2009. Las causas de plagio académico entre el alumnado universitario según el profesorado. Rev. Iberoamericana de Educación 50: 197-220.  </a:t>
            </a:r>
            <a:endParaRPr lang="es-P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1147</TotalTime>
  <Words>562</Words>
  <Application>Microsoft Office PowerPoint</Application>
  <PresentationFormat>Panorámica</PresentationFormat>
  <Paragraphs>73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</dc:creator>
  <cp:lastModifiedBy>Revisor </cp:lastModifiedBy>
  <cp:revision>42</cp:revision>
  <dcterms:created xsi:type="dcterms:W3CDTF">2019-06-13T13:54:26Z</dcterms:created>
  <dcterms:modified xsi:type="dcterms:W3CDTF">2019-06-18T15:40:04Z</dcterms:modified>
</cp:coreProperties>
</file>